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hSgAksyWfVWJ/ascqQ8nF+QcD5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53d52b0fa7_1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253d52b0fa7_1_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g253d52b0fa7_1_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53d52b0fa7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g253d52b0fa7_1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g253d52b0fa7_1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53d52b0fa7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g253d52b0fa7_1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g253d52b0fa7_1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53d52b0fa7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g253d52b0fa7_1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7" name="Google Shape;177;g253d52b0fa7_1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53d52b0fa7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g253d52b0fa7_1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g253d52b0fa7_1_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53d52b0fa7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g253d52b0fa7_1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" name="Google Shape;193;g253d52b0fa7_1_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53d52b0fa7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g253d52b0fa7_1_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g253d52b0fa7_1_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53d52b0fa7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g253d52b0fa7_1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g253d52b0fa7_1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53d52b0fa7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g253d52b0fa7_1_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g253d52b0fa7_1_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53d52b0fa7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253d52b0fa7_1_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g253d52b0fa7_1_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53d52b0fa7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g253d52b0fa7_1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g253d52b0fa7_1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53d52b0fa7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g253d52b0fa7_1_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3" name="Google Shape;233;g253d52b0fa7_1_1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53d52b0fa7_1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253d52b0fa7_1_1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g253d52b0fa7_1_1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53d52b0fa7_1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g253d52b0fa7_1_2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" name="Google Shape;249;g253d52b0fa7_1_2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53d52b0fa7_1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253d52b0fa7_1_2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7" name="Google Shape;257;g253d52b0fa7_1_2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53d52b0fa7_1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g253d52b0fa7_1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5" name="Google Shape;265;g253d52b0fa7_1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53d52b0fa7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253d52b0fa7_1_1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g253d52b0fa7_1_1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53d52b0fa7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g253d52b0fa7_1_1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3" name="Google Shape;283;g253d52b0fa7_1_1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53d52b0fa7_1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g253d52b0fa7_1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g253d52b0fa7_1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53d52b0fa7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253d52b0fa7_1_1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7" name="Google Shape;297;g253d52b0fa7_1_1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53d52b0fa7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253d52b0fa7_1_1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4" name="Google Shape;304;g253d52b0fa7_1_1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53d52b0fa7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253d52b0fa7_1_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" name="Google Shape;107;g253d52b0fa7_1_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53d52b0fa7_1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g253d52b0fa7_1_1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g253d52b0fa7_1_1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53d52b0fa7_1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g253d52b0fa7_1_1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0" name="Google Shape;320;g253d52b0fa7_1_1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7" name="Google Shape;3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e37f3bd7f6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1e37f3bd7f6_0_1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g1e37f3bd7f6_0_1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53d52b0fa7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g253d52b0fa7_1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" name="Google Shape;121;g253d52b0fa7_1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53d52b0fa7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253d52b0fa7_1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253d52b0fa7_1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53d52b0fa7_1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53d52b0fa7_1_1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g253d52b0fa7_1_1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53d52b0fa7_1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g253d52b0fa7_1_1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g253d52b0fa7_1_1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53d52b0fa7_1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253d52b0fa7_1_2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g253d52b0fa7_1_2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nahy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4" name="Google Shape;24;p22"/>
          <p:cNvPicPr preferRelativeResize="0"/>
          <p:nvPr/>
        </p:nvPicPr>
        <p:blipFill rotWithShape="1">
          <a:blip r:embed="rId2">
            <a:alphaModFix/>
          </a:blip>
          <a:srcRect l="61958"/>
          <a:stretch/>
        </p:blipFill>
        <p:spPr>
          <a:xfrm>
            <a:off x="3231475" y="197813"/>
            <a:ext cx="1413200" cy="77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453" y="241832"/>
            <a:ext cx="2166702" cy="682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2"/>
          <p:cNvPicPr preferRelativeResize="0"/>
          <p:nvPr/>
        </p:nvPicPr>
        <p:blipFill rotWithShape="1">
          <a:blip r:embed="rId4">
            <a:alphaModFix/>
          </a:blip>
          <a:srcRect l="7311" t="7037" r="76724" b="83019"/>
          <a:stretch/>
        </p:blipFill>
        <p:spPr>
          <a:xfrm>
            <a:off x="7547317" y="197790"/>
            <a:ext cx="955267" cy="682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2"/>
          <p:cNvPicPr preferRelativeResize="0"/>
          <p:nvPr/>
        </p:nvPicPr>
        <p:blipFill rotWithShape="1">
          <a:blip r:embed="rId4">
            <a:alphaModFix/>
          </a:blip>
          <a:srcRect l="48497" t="7037" r="9535" b="81737"/>
          <a:stretch/>
        </p:blipFill>
        <p:spPr>
          <a:xfrm>
            <a:off x="8899325" y="153775"/>
            <a:ext cx="2511199" cy="814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2"/>
          <p:cNvPicPr preferRelativeResize="0"/>
          <p:nvPr/>
        </p:nvPicPr>
        <p:blipFill rotWithShape="1">
          <a:blip r:embed="rId5">
            <a:alphaModFix/>
          </a:blip>
          <a:srcRect t="15211" b="14430"/>
          <a:stretch/>
        </p:blipFill>
        <p:spPr>
          <a:xfrm>
            <a:off x="5325363" y="153775"/>
            <a:ext cx="1541274" cy="81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IGCIyC5d2wmFU50qGdIVeLNVVKANmHDg/edit?usp=drive_link&amp;ouid=116246082014233999454&amp;rtpof=true&amp;sd=true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>
            <a:spLocks noGrp="1"/>
          </p:cNvSpPr>
          <p:nvPr>
            <p:ph type="title"/>
          </p:nvPr>
        </p:nvSpPr>
        <p:spPr>
          <a:xfrm>
            <a:off x="609588" y="2404650"/>
            <a:ext cx="10972800" cy="25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700" b="1"/>
              <a:t>2ª Audiência pública</a:t>
            </a:r>
            <a:endParaRPr sz="4700"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/>
              <a:t>LEI DO SISTEMA VIÁRIO </a:t>
            </a:r>
            <a:endParaRPr sz="4500"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/>
              <a:t>REVISÃO DO PLANO DIRETOR MUNICIPAL </a:t>
            </a:r>
            <a:endParaRPr sz="4500"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2300" b="1"/>
              <a:t>PERÍMETRO URBANO E USO E OCUPAÇÃO DO SOLO</a:t>
            </a:r>
            <a:endParaRPr sz="2300"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2600" b="1"/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3">
            <a:alphaModFix/>
          </a:blip>
          <a:srcRect l="61959"/>
          <a:stretch/>
        </p:blipFill>
        <p:spPr>
          <a:xfrm>
            <a:off x="1166450" y="5182325"/>
            <a:ext cx="2004411" cy="119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4586" y="5250792"/>
            <a:ext cx="3073137" cy="106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5">
            <a:alphaModFix/>
          </a:blip>
          <a:srcRect t="15211" b="14430"/>
          <a:stretch/>
        </p:blipFill>
        <p:spPr>
          <a:xfrm>
            <a:off x="4164661" y="105775"/>
            <a:ext cx="3862676" cy="2042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" name="Google Shape;95;p1"/>
          <p:cNvGrpSpPr/>
          <p:nvPr/>
        </p:nvGrpSpPr>
        <p:grpSpPr>
          <a:xfrm>
            <a:off x="6817908" y="5319176"/>
            <a:ext cx="4207642" cy="1062176"/>
            <a:chOff x="5419520" y="643050"/>
            <a:chExt cx="5199755" cy="1504499"/>
          </a:xfrm>
        </p:grpSpPr>
        <p:pic>
          <p:nvPicPr>
            <p:cNvPr id="96" name="Google Shape;96;p1"/>
            <p:cNvPicPr preferRelativeResize="0"/>
            <p:nvPr/>
          </p:nvPicPr>
          <p:blipFill rotWithShape="1">
            <a:blip r:embed="rId6">
              <a:alphaModFix/>
            </a:blip>
            <a:srcRect l="7311" t="7037" r="76724" b="83019"/>
            <a:stretch/>
          </p:blipFill>
          <p:spPr>
            <a:xfrm>
              <a:off x="5419520" y="643050"/>
              <a:ext cx="1485642" cy="13327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1"/>
            <p:cNvPicPr preferRelativeResize="0"/>
            <p:nvPr/>
          </p:nvPicPr>
          <p:blipFill rotWithShape="1">
            <a:blip r:embed="rId6">
              <a:alphaModFix/>
            </a:blip>
            <a:srcRect l="48497" t="7037" r="9535" b="81737"/>
            <a:stretch/>
          </p:blipFill>
          <p:spPr>
            <a:xfrm>
              <a:off x="6713828" y="643050"/>
              <a:ext cx="3905447" cy="15044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53d52b0fa7_1_94"/>
          <p:cNvSpPr txBox="1"/>
          <p:nvPr/>
        </p:nvSpPr>
        <p:spPr>
          <a:xfrm>
            <a:off x="838200" y="2496775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>
                <a:latin typeface="Calibri"/>
                <a:ea typeface="Calibri"/>
                <a:cs typeface="Calibri"/>
                <a:sym typeface="Calibri"/>
              </a:rPr>
              <a:t>USO E OCUPAÇÃO DO SOLO</a:t>
            </a:r>
            <a:endParaRPr sz="3122" b="1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53d52b0fa7_1_24"/>
          <p:cNvSpPr txBox="1"/>
          <p:nvPr/>
        </p:nvSpPr>
        <p:spPr>
          <a:xfrm>
            <a:off x="920400" y="774675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ZONEAMENTO PROPOSTO- SEDE</a:t>
            </a:r>
            <a:endParaRPr sz="3122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g253d52b0fa7_1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3538" y="1711275"/>
            <a:ext cx="7704931" cy="484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53d52b0fa7_1_31"/>
          <p:cNvSpPr txBox="1"/>
          <p:nvPr/>
        </p:nvSpPr>
        <p:spPr>
          <a:xfrm>
            <a:off x="920400" y="774675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ZONEAMENTO PROPOSTO- SEDE</a:t>
            </a:r>
            <a:endParaRPr sz="3122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253d52b0fa7_1_31"/>
          <p:cNvSpPr txBox="1"/>
          <p:nvPr/>
        </p:nvSpPr>
        <p:spPr>
          <a:xfrm>
            <a:off x="409250" y="2231300"/>
            <a:ext cx="3372900" cy="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2300" b="1">
                <a:solidFill>
                  <a:schemeClr val="dk1"/>
                </a:solidFill>
              </a:rPr>
              <a:t>ZCCS- </a:t>
            </a:r>
            <a:r>
              <a:rPr lang="pt-BR" sz="2300">
                <a:solidFill>
                  <a:schemeClr val="dk1"/>
                </a:solidFill>
              </a:rPr>
              <a:t>Zona Central de Comércio e Serviços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173" name="Google Shape;173;g253d52b0fa7_1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8875" y="1711275"/>
            <a:ext cx="7467122" cy="4841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53d52b0fa7_1_39"/>
          <p:cNvSpPr txBox="1"/>
          <p:nvPr/>
        </p:nvSpPr>
        <p:spPr>
          <a:xfrm>
            <a:off x="920400" y="774675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ZONEAMENTO PROPOSTO- SEDE</a:t>
            </a:r>
            <a:endParaRPr sz="3122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253d52b0fa7_1_39"/>
          <p:cNvSpPr txBox="1"/>
          <p:nvPr/>
        </p:nvSpPr>
        <p:spPr>
          <a:xfrm>
            <a:off x="409250" y="2231300"/>
            <a:ext cx="3372900" cy="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2300" b="1">
                <a:solidFill>
                  <a:schemeClr val="dk1"/>
                </a:solidFill>
              </a:rPr>
              <a:t>ZUM I- </a:t>
            </a:r>
            <a:r>
              <a:rPr lang="pt-BR" sz="2300">
                <a:solidFill>
                  <a:schemeClr val="dk1"/>
                </a:solidFill>
              </a:rPr>
              <a:t>Zona de Uso Misto I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181" name="Google Shape;181;g253d52b0fa7_1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6200" y="1772925"/>
            <a:ext cx="7479802" cy="484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53d52b0fa7_1_47"/>
          <p:cNvSpPr txBox="1"/>
          <p:nvPr/>
        </p:nvSpPr>
        <p:spPr>
          <a:xfrm>
            <a:off x="920400" y="774675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ZONEAMENTO PROPOSTO- SEDE</a:t>
            </a:r>
            <a:endParaRPr sz="3122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g253d52b0fa7_1_47"/>
          <p:cNvSpPr txBox="1"/>
          <p:nvPr/>
        </p:nvSpPr>
        <p:spPr>
          <a:xfrm>
            <a:off x="409250" y="2231300"/>
            <a:ext cx="3372900" cy="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2300" b="1">
                <a:solidFill>
                  <a:schemeClr val="dk1"/>
                </a:solidFill>
              </a:rPr>
              <a:t>ZUM II- </a:t>
            </a:r>
            <a:r>
              <a:rPr lang="pt-BR" sz="2300">
                <a:solidFill>
                  <a:schemeClr val="dk1"/>
                </a:solidFill>
              </a:rPr>
              <a:t>Zona de Uso Misto II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189" name="Google Shape;189;g253d52b0fa7_1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5750" y="1711275"/>
            <a:ext cx="7490244" cy="4841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53d52b0fa7_1_55"/>
          <p:cNvSpPr txBox="1"/>
          <p:nvPr/>
        </p:nvSpPr>
        <p:spPr>
          <a:xfrm>
            <a:off x="920400" y="774675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ZONEAMENTO PROPOSTO- SEDE</a:t>
            </a:r>
            <a:endParaRPr sz="3122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253d52b0fa7_1_55"/>
          <p:cNvSpPr txBox="1"/>
          <p:nvPr/>
        </p:nvSpPr>
        <p:spPr>
          <a:xfrm>
            <a:off x="409250" y="2231300"/>
            <a:ext cx="3372900" cy="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2300" b="1">
                <a:solidFill>
                  <a:schemeClr val="dk1"/>
                </a:solidFill>
              </a:rPr>
              <a:t>ZEIS- </a:t>
            </a:r>
            <a:r>
              <a:rPr lang="pt-BR" sz="2300">
                <a:solidFill>
                  <a:schemeClr val="dk1"/>
                </a:solidFill>
              </a:rPr>
              <a:t>Zona Especial de Interesse Social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197" name="Google Shape;197;g253d52b0fa7_1_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5275" y="1711275"/>
            <a:ext cx="7500729" cy="4841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53d52b0fa7_1_63"/>
          <p:cNvSpPr txBox="1"/>
          <p:nvPr/>
        </p:nvSpPr>
        <p:spPr>
          <a:xfrm>
            <a:off x="920400" y="774675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ZONEAMENTO PROPOSTO- SEDE</a:t>
            </a:r>
            <a:endParaRPr sz="3122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g253d52b0fa7_1_63"/>
          <p:cNvSpPr txBox="1"/>
          <p:nvPr/>
        </p:nvSpPr>
        <p:spPr>
          <a:xfrm>
            <a:off x="409250" y="2231300"/>
            <a:ext cx="3372900" cy="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2300" b="1">
                <a:solidFill>
                  <a:schemeClr val="dk1"/>
                </a:solidFill>
              </a:rPr>
              <a:t>ZEI I- </a:t>
            </a:r>
            <a:r>
              <a:rPr lang="pt-BR" sz="2300">
                <a:solidFill>
                  <a:schemeClr val="dk1"/>
                </a:solidFill>
              </a:rPr>
              <a:t>Zona Empresarial e Industrial I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205" name="Google Shape;205;g253d52b0fa7_1_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9700" y="1711275"/>
            <a:ext cx="7526306" cy="484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53d52b0fa7_1_71"/>
          <p:cNvSpPr txBox="1"/>
          <p:nvPr/>
        </p:nvSpPr>
        <p:spPr>
          <a:xfrm>
            <a:off x="920400" y="774675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ZONEAMENTO PROPOSTO- SEDE</a:t>
            </a:r>
            <a:endParaRPr sz="3122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253d52b0fa7_1_71"/>
          <p:cNvSpPr txBox="1"/>
          <p:nvPr/>
        </p:nvSpPr>
        <p:spPr>
          <a:xfrm>
            <a:off x="409250" y="2231300"/>
            <a:ext cx="3372900" cy="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2300" b="1">
                <a:solidFill>
                  <a:schemeClr val="dk1"/>
                </a:solidFill>
              </a:rPr>
              <a:t>ZEI II- </a:t>
            </a:r>
            <a:r>
              <a:rPr lang="pt-BR" sz="2300">
                <a:solidFill>
                  <a:schemeClr val="dk1"/>
                </a:solidFill>
              </a:rPr>
              <a:t>Zona Empresarial e Industrial II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213" name="Google Shape;213;g253d52b0fa7_1_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8875" y="1711275"/>
            <a:ext cx="7467122" cy="4841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3d52b0fa7_1_79"/>
          <p:cNvSpPr txBox="1"/>
          <p:nvPr/>
        </p:nvSpPr>
        <p:spPr>
          <a:xfrm>
            <a:off x="920400" y="774675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ZONEAMENTO PROPOSTO- SEDE</a:t>
            </a:r>
            <a:endParaRPr sz="3122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g253d52b0fa7_1_79"/>
          <p:cNvSpPr txBox="1"/>
          <p:nvPr/>
        </p:nvSpPr>
        <p:spPr>
          <a:xfrm>
            <a:off x="409250" y="2231300"/>
            <a:ext cx="3372900" cy="8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3043"/>
              <a:buFont typeface="Arial"/>
              <a:buNone/>
            </a:pPr>
            <a:r>
              <a:rPr lang="pt-BR" sz="2300" b="1">
                <a:solidFill>
                  <a:schemeClr val="dk1"/>
                </a:solidFill>
              </a:rPr>
              <a:t>ZEI III- </a:t>
            </a:r>
            <a:r>
              <a:rPr lang="pt-BR" sz="2300">
                <a:solidFill>
                  <a:schemeClr val="dk1"/>
                </a:solidFill>
              </a:rPr>
              <a:t>Zona Empresarial e Industrial III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221" name="Google Shape;221;g253d52b0fa7_1_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1575" y="1711275"/>
            <a:ext cx="7464427" cy="484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53d52b0fa7_1_99"/>
          <p:cNvSpPr txBox="1"/>
          <p:nvPr/>
        </p:nvSpPr>
        <p:spPr>
          <a:xfrm>
            <a:off x="920400" y="774675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ZONEAMENTO PROPOSTO- SEDE</a:t>
            </a:r>
            <a:endParaRPr sz="3122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g253d52b0fa7_1_99"/>
          <p:cNvSpPr txBox="1"/>
          <p:nvPr/>
        </p:nvSpPr>
        <p:spPr>
          <a:xfrm>
            <a:off x="409250" y="2231300"/>
            <a:ext cx="3372900" cy="8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2300" b="1">
                <a:solidFill>
                  <a:schemeClr val="dk1"/>
                </a:solidFill>
              </a:rPr>
              <a:t>ZTL- </a:t>
            </a:r>
            <a:r>
              <a:rPr lang="pt-BR" sz="2300">
                <a:solidFill>
                  <a:schemeClr val="dk1"/>
                </a:solidFill>
              </a:rPr>
              <a:t>Zona de Turismo e Lazer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229" name="Google Shape;229;g253d52b0fa7_1_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3900" y="1711275"/>
            <a:ext cx="7472104" cy="4841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53d52b0fa7_1_3"/>
          <p:cNvSpPr txBox="1"/>
          <p:nvPr/>
        </p:nvSpPr>
        <p:spPr>
          <a:xfrm>
            <a:off x="908800" y="2668225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PERÍMETRO URBANO</a:t>
            </a:r>
            <a:endParaRPr sz="3122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53d52b0fa7_1_107"/>
          <p:cNvSpPr txBox="1"/>
          <p:nvPr/>
        </p:nvSpPr>
        <p:spPr>
          <a:xfrm>
            <a:off x="920400" y="774675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ZONEAMENTO PROPOSTO- SEDE</a:t>
            </a:r>
            <a:endParaRPr sz="3122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g253d52b0fa7_1_107"/>
          <p:cNvSpPr txBox="1"/>
          <p:nvPr/>
        </p:nvSpPr>
        <p:spPr>
          <a:xfrm>
            <a:off x="409250" y="2231300"/>
            <a:ext cx="3372900" cy="8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2300" b="1">
                <a:solidFill>
                  <a:schemeClr val="dk1"/>
                </a:solidFill>
              </a:rPr>
              <a:t>ZCU- </a:t>
            </a:r>
            <a:r>
              <a:rPr lang="pt-BR" sz="2300">
                <a:solidFill>
                  <a:schemeClr val="dk1"/>
                </a:solidFill>
              </a:rPr>
              <a:t>Zona de Chácara Urbana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237" name="Google Shape;237;g253d52b0fa7_1_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0275" y="1711275"/>
            <a:ext cx="7505737" cy="4841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53d52b0fa7_1_184"/>
          <p:cNvSpPr txBox="1"/>
          <p:nvPr/>
        </p:nvSpPr>
        <p:spPr>
          <a:xfrm>
            <a:off x="838200" y="1067150"/>
            <a:ext cx="10515600" cy="10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ZONEAMENTO PROPOSTO</a:t>
            </a:r>
            <a:endParaRPr sz="4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3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DISTRITO DE SOLEDADE</a:t>
            </a:r>
            <a:endParaRPr sz="3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g253d52b0fa7_1_184"/>
          <p:cNvSpPr txBox="1"/>
          <p:nvPr/>
        </p:nvSpPr>
        <p:spPr>
          <a:xfrm>
            <a:off x="409250" y="2231300"/>
            <a:ext cx="3372900" cy="8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2300" b="1">
                <a:solidFill>
                  <a:schemeClr val="dk1"/>
                </a:solidFill>
              </a:rPr>
              <a:t>ZUM-D: </a:t>
            </a:r>
            <a:r>
              <a:rPr lang="pt-BR" sz="2300">
                <a:solidFill>
                  <a:schemeClr val="dk1"/>
                </a:solidFill>
              </a:rPr>
              <a:t>Zona de Uso Misto Distrital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245" name="Google Shape;245;g253d52b0fa7_1_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8375" y="2097650"/>
            <a:ext cx="6885432" cy="445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53d52b0fa7_1_218"/>
          <p:cNvSpPr txBox="1"/>
          <p:nvPr/>
        </p:nvSpPr>
        <p:spPr>
          <a:xfrm>
            <a:off x="838200" y="1067150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ZONEAMENTO PROPOSTO</a:t>
            </a:r>
            <a:endParaRPr sz="4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3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DISTRITO DE COXILHA BONITA</a:t>
            </a:r>
            <a:endParaRPr sz="3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g253d52b0fa7_1_218"/>
          <p:cNvSpPr txBox="1"/>
          <p:nvPr/>
        </p:nvSpPr>
        <p:spPr>
          <a:xfrm>
            <a:off x="409250" y="2231300"/>
            <a:ext cx="3372900" cy="8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2300" b="1">
                <a:solidFill>
                  <a:schemeClr val="dk1"/>
                </a:solidFill>
              </a:rPr>
              <a:t>ZUM-D: </a:t>
            </a:r>
            <a:r>
              <a:rPr lang="pt-BR" sz="2300">
                <a:solidFill>
                  <a:schemeClr val="dk1"/>
                </a:solidFill>
              </a:rPr>
              <a:t>Zona de Uso Misto Distrital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253" name="Google Shape;253;g253d52b0fa7_1_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4275" y="2003750"/>
            <a:ext cx="6999515" cy="454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53d52b0fa7_1_212"/>
          <p:cNvSpPr txBox="1"/>
          <p:nvPr/>
        </p:nvSpPr>
        <p:spPr>
          <a:xfrm>
            <a:off x="838200" y="1067150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ZONEAMENTO PROPOSTO</a:t>
            </a:r>
            <a:endParaRPr sz="4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3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DISTRITO VILA PROGRESSO</a:t>
            </a:r>
            <a:endParaRPr sz="3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g253d52b0fa7_1_212"/>
          <p:cNvSpPr txBox="1"/>
          <p:nvPr/>
        </p:nvSpPr>
        <p:spPr>
          <a:xfrm>
            <a:off x="409250" y="2231300"/>
            <a:ext cx="3372900" cy="8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2300" b="1">
                <a:solidFill>
                  <a:schemeClr val="dk1"/>
                </a:solidFill>
              </a:rPr>
              <a:t>ZUM-D: </a:t>
            </a:r>
            <a:r>
              <a:rPr lang="pt-BR" sz="2300">
                <a:solidFill>
                  <a:schemeClr val="dk1"/>
                </a:solidFill>
              </a:rPr>
              <a:t>Zona de Uso Misto Distrital</a:t>
            </a:r>
            <a:endParaRPr sz="11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261" name="Google Shape;261;g253d52b0fa7_1_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6625" y="2064275"/>
            <a:ext cx="7047187" cy="454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53d52b0fa7_1_116"/>
          <p:cNvSpPr txBox="1"/>
          <p:nvPr/>
        </p:nvSpPr>
        <p:spPr>
          <a:xfrm>
            <a:off x="920400" y="774675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ZONEAMENTO PROPOSTO</a:t>
            </a:r>
            <a:endParaRPr sz="3122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g253d52b0fa7_1_116"/>
          <p:cNvSpPr txBox="1"/>
          <p:nvPr/>
        </p:nvSpPr>
        <p:spPr>
          <a:xfrm>
            <a:off x="960750" y="1711276"/>
            <a:ext cx="105156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alibri"/>
              <a:buNone/>
            </a:pPr>
            <a:r>
              <a:rPr lang="pt-BR" sz="3122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Modelo de Uso do Zoneamento Urbano</a:t>
            </a:r>
            <a:endParaRPr sz="3122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g253d52b0fa7_1_116"/>
          <p:cNvSpPr txBox="1"/>
          <p:nvPr/>
        </p:nvSpPr>
        <p:spPr>
          <a:xfrm>
            <a:off x="1502125" y="2068663"/>
            <a:ext cx="9187800" cy="9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alibri"/>
              <a:buNone/>
            </a:pPr>
            <a:r>
              <a:rPr lang="pt-BR" sz="2883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ZONEAMENTO- ZEI I</a:t>
            </a:r>
            <a:endParaRPr sz="2883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alibri"/>
              <a:buNone/>
            </a:pPr>
            <a:r>
              <a:rPr lang="pt-BR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ZONA EMPRESARIAL E INDUSTRIAL I</a:t>
            </a:r>
            <a:endParaRPr sz="15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g253d52b0fa7_1_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3063" y="3357855"/>
            <a:ext cx="7245874" cy="2984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253d52b0fa7_1_116"/>
          <p:cNvPicPr preferRelativeResize="0"/>
          <p:nvPr/>
        </p:nvPicPr>
        <p:blipFill rotWithShape="1">
          <a:blip r:embed="rId4">
            <a:alphaModFix/>
          </a:blip>
          <a:srcRect b="80097"/>
          <a:stretch/>
        </p:blipFill>
        <p:spPr>
          <a:xfrm>
            <a:off x="2473063" y="2961300"/>
            <a:ext cx="7245875" cy="416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53d52b0fa7_1_127"/>
          <p:cNvSpPr txBox="1"/>
          <p:nvPr/>
        </p:nvSpPr>
        <p:spPr>
          <a:xfrm>
            <a:off x="920400" y="774675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ZONEAMENTO PROPOSTO</a:t>
            </a:r>
            <a:endParaRPr sz="3122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g253d52b0fa7_1_127"/>
          <p:cNvSpPr txBox="1"/>
          <p:nvPr/>
        </p:nvSpPr>
        <p:spPr>
          <a:xfrm>
            <a:off x="960750" y="1711276"/>
            <a:ext cx="105156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alibri"/>
              <a:buNone/>
            </a:pPr>
            <a:r>
              <a:rPr lang="pt-BR" sz="3122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Modelo de Uso do Zoneamento Urbano</a:t>
            </a:r>
            <a:endParaRPr sz="3122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g253d52b0fa7_1_127"/>
          <p:cNvPicPr preferRelativeResize="0"/>
          <p:nvPr/>
        </p:nvPicPr>
        <p:blipFill rotWithShape="1">
          <a:blip r:embed="rId3">
            <a:alphaModFix/>
          </a:blip>
          <a:srcRect b="4131"/>
          <a:stretch/>
        </p:blipFill>
        <p:spPr>
          <a:xfrm>
            <a:off x="333375" y="2564450"/>
            <a:ext cx="11525250" cy="253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53d52b0fa7_1_137"/>
          <p:cNvSpPr txBox="1"/>
          <p:nvPr/>
        </p:nvSpPr>
        <p:spPr>
          <a:xfrm>
            <a:off x="838200" y="1432125"/>
            <a:ext cx="10515600" cy="17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ESTRUTURA DAS VIAS URBANAS</a:t>
            </a:r>
            <a:endParaRPr sz="4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4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Proposta Lei de Vias</a:t>
            </a:r>
            <a:endParaRPr sz="4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53d52b0fa7_1_137"/>
          <p:cNvSpPr txBox="1"/>
          <p:nvPr/>
        </p:nvSpPr>
        <p:spPr>
          <a:xfrm>
            <a:off x="1250575" y="3792075"/>
            <a:ext cx="94905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/>
              <a:t>ALTERAÇÃO DOS CAPÍTULOS VIII, IX E X, DA LEI MUNICIPAL Nº 338/2009 QUE INSTITUIU O ZONEAMENTO, O USO E A OCUPAÇÃO DO SOLO, E SISTEMA VIÁRIO DO MUNICÍPIO DE BELA VISTA DA CAROBA, ARTIGOS ESTES QUE TRATAM DO SISTEMA VIÁRIO</a:t>
            </a:r>
            <a:endParaRPr sz="19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53d52b0fa7_1_142"/>
          <p:cNvSpPr txBox="1"/>
          <p:nvPr/>
        </p:nvSpPr>
        <p:spPr>
          <a:xfrm>
            <a:off x="920400" y="774675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ESTRUTURA DAS VIAS URBANAS</a:t>
            </a:r>
            <a:endParaRPr sz="3122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g253d52b0fa7_1_142"/>
          <p:cNvSpPr txBox="1"/>
          <p:nvPr/>
        </p:nvSpPr>
        <p:spPr>
          <a:xfrm>
            <a:off x="570450" y="1949075"/>
            <a:ext cx="11215500" cy="48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683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lang="pt-BR" sz="2400">
                <a:latin typeface="Calibri"/>
                <a:ea typeface="Calibri"/>
                <a:cs typeface="Calibri"/>
                <a:sym typeface="Calibri"/>
              </a:rPr>
              <a:t>I - Vias Arteriais: Formam o anel viário de circulação de veículos de carga que estejam de passagem pelo Município e destinam-se a transportar grandes volumes de tráfego;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lang="pt-BR" sz="2400">
                <a:latin typeface="Calibri"/>
                <a:ea typeface="Calibri"/>
                <a:cs typeface="Calibri"/>
                <a:sym typeface="Calibri"/>
              </a:rPr>
              <a:t>II - Vias Estruturais: São vias destinadas à estruturação do espaço urbano, são preferenciais, definidas como principais vias de comércio e serviços;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lang="pt-BR" sz="2400">
                <a:latin typeface="Calibri"/>
                <a:ea typeface="Calibri"/>
                <a:cs typeface="Calibri"/>
                <a:sym typeface="Calibri"/>
              </a:rPr>
              <a:t>III - Vias Coletoras: São as vias de ligação entre as vias principais, arteriais e estruturais, e também de vias secundárias, locais, rurais e outras, com vias principais;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lang="pt-BR" sz="2400">
                <a:latin typeface="Calibri"/>
                <a:ea typeface="Calibri"/>
                <a:cs typeface="Calibri"/>
                <a:sym typeface="Calibri"/>
              </a:rPr>
              <a:t>IV - Vias Locais: Têm como função principal dar acesso direto à propriedades, não devendo ser, em princípio, utilizadas para outros volumes de tráfego.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53d52b0fa7_1_150"/>
          <p:cNvSpPr txBox="1"/>
          <p:nvPr/>
        </p:nvSpPr>
        <p:spPr>
          <a:xfrm>
            <a:off x="920400" y="774675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ESTRUTURA DAS VIAS URBANAS</a:t>
            </a:r>
            <a:endParaRPr sz="3122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g253d52b0fa7_1_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7625" y="1711275"/>
            <a:ext cx="7696762" cy="484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53d52b0fa7_1_157"/>
          <p:cNvSpPr txBox="1"/>
          <p:nvPr/>
        </p:nvSpPr>
        <p:spPr>
          <a:xfrm>
            <a:off x="920400" y="774675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ESTRUTURA DAS VIAS URBANAS</a:t>
            </a:r>
            <a:endParaRPr sz="3122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g253d52b0fa7_1_157"/>
          <p:cNvSpPr txBox="1"/>
          <p:nvPr/>
        </p:nvSpPr>
        <p:spPr>
          <a:xfrm>
            <a:off x="409250" y="2231300"/>
            <a:ext cx="3372900" cy="8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2300" b="1">
                <a:solidFill>
                  <a:schemeClr val="dk1"/>
                </a:solidFill>
              </a:rPr>
              <a:t>Vias Estruturais</a:t>
            </a:r>
            <a:endParaRPr sz="2300" b="1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1575">
                <a:solidFill>
                  <a:schemeClr val="dk1"/>
                </a:solidFill>
              </a:rPr>
              <a:t>Avenida Rio Grande do Sul</a:t>
            </a:r>
            <a:endParaRPr sz="1575">
              <a:solidFill>
                <a:schemeClr val="dk1"/>
              </a:solidFill>
            </a:endParaRPr>
          </a:p>
        </p:txBody>
      </p:sp>
      <p:pic>
        <p:nvPicPr>
          <p:cNvPr id="308" name="Google Shape;308;g253d52b0fa7_1_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8025" y="1711275"/>
            <a:ext cx="7507983" cy="484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53d52b0fa7_1_88"/>
          <p:cNvSpPr txBox="1"/>
          <p:nvPr/>
        </p:nvSpPr>
        <p:spPr>
          <a:xfrm>
            <a:off x="920400" y="774675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LIMITES DO MUNICÍPIO</a:t>
            </a:r>
            <a:endParaRPr sz="3122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g253d52b0fa7_1_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1975" y="1757496"/>
            <a:ext cx="7232449" cy="467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53d52b0fa7_1_166"/>
          <p:cNvSpPr txBox="1"/>
          <p:nvPr/>
        </p:nvSpPr>
        <p:spPr>
          <a:xfrm>
            <a:off x="920400" y="774675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ESTRUTURA DAS VIAS URBANAS</a:t>
            </a:r>
            <a:endParaRPr sz="3122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g253d52b0fa7_1_166"/>
          <p:cNvSpPr txBox="1"/>
          <p:nvPr/>
        </p:nvSpPr>
        <p:spPr>
          <a:xfrm>
            <a:off x="409250" y="2231300"/>
            <a:ext cx="3372900" cy="28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2300" b="1">
                <a:solidFill>
                  <a:schemeClr val="dk1"/>
                </a:solidFill>
              </a:rPr>
              <a:t>Vias Arteriais</a:t>
            </a:r>
            <a:endParaRPr sz="2300" b="1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1575">
                <a:solidFill>
                  <a:schemeClr val="dk1"/>
                </a:solidFill>
              </a:rPr>
              <a:t>Avenida Paraná</a:t>
            </a:r>
            <a:endParaRPr sz="1575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1575">
                <a:solidFill>
                  <a:schemeClr val="dk1"/>
                </a:solidFill>
              </a:rPr>
              <a:t>Rua Rondônia</a:t>
            </a:r>
            <a:endParaRPr sz="1575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1575">
                <a:solidFill>
                  <a:schemeClr val="dk1"/>
                </a:solidFill>
              </a:rPr>
              <a:t>Rua Rio Grande do Norte </a:t>
            </a:r>
            <a:endParaRPr sz="1575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1575">
                <a:solidFill>
                  <a:schemeClr val="dk1"/>
                </a:solidFill>
              </a:rPr>
              <a:t>Rua Alagoas</a:t>
            </a:r>
            <a:endParaRPr sz="1575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1575">
                <a:solidFill>
                  <a:schemeClr val="dk1"/>
                </a:solidFill>
              </a:rPr>
              <a:t>Rua Rio Grande do Sul</a:t>
            </a:r>
            <a:endParaRPr sz="1575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1575">
                <a:solidFill>
                  <a:schemeClr val="dk1"/>
                </a:solidFill>
              </a:rPr>
              <a:t>Rua Santa Catarina</a:t>
            </a:r>
            <a:endParaRPr sz="1575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1575">
                <a:solidFill>
                  <a:schemeClr val="dk1"/>
                </a:solidFill>
              </a:rPr>
              <a:t>PR 881 </a:t>
            </a:r>
            <a:endParaRPr sz="1575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1575">
                <a:solidFill>
                  <a:schemeClr val="dk1"/>
                </a:solidFill>
              </a:rPr>
              <a:t>Ligação a vila Progresso (Acesso Laticínio)</a:t>
            </a:r>
            <a:endParaRPr sz="1575">
              <a:solidFill>
                <a:schemeClr val="dk1"/>
              </a:solidFill>
            </a:endParaRPr>
          </a:p>
        </p:txBody>
      </p:sp>
      <p:pic>
        <p:nvPicPr>
          <p:cNvPr id="316" name="Google Shape;316;g253d52b0fa7_1_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8475" y="1711275"/>
            <a:ext cx="7487513" cy="484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53d52b0fa7_1_174"/>
          <p:cNvSpPr txBox="1"/>
          <p:nvPr/>
        </p:nvSpPr>
        <p:spPr>
          <a:xfrm>
            <a:off x="920400" y="774675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ESTRUTURA DAS VIAS URBANAS</a:t>
            </a:r>
            <a:endParaRPr sz="3122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g253d52b0fa7_1_174"/>
          <p:cNvSpPr txBox="1"/>
          <p:nvPr/>
        </p:nvSpPr>
        <p:spPr>
          <a:xfrm>
            <a:off x="409250" y="2231300"/>
            <a:ext cx="3372900" cy="39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2300" b="1">
                <a:solidFill>
                  <a:schemeClr val="dk1"/>
                </a:solidFill>
              </a:rPr>
              <a:t>Vias Coletoras</a:t>
            </a:r>
            <a:endParaRPr sz="2300" b="1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1575">
                <a:solidFill>
                  <a:schemeClr val="dk1"/>
                </a:solidFill>
              </a:rPr>
              <a:t>Rua Maranhão</a:t>
            </a:r>
            <a:endParaRPr sz="1575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1575">
                <a:solidFill>
                  <a:schemeClr val="dk1"/>
                </a:solidFill>
              </a:rPr>
              <a:t>Rua Amapá</a:t>
            </a:r>
            <a:endParaRPr sz="1575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1575">
                <a:solidFill>
                  <a:schemeClr val="dk1"/>
                </a:solidFill>
              </a:rPr>
              <a:t>Rua Minas Gerais</a:t>
            </a:r>
            <a:endParaRPr sz="1575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1575">
                <a:solidFill>
                  <a:schemeClr val="dk1"/>
                </a:solidFill>
              </a:rPr>
              <a:t>Rua Paraíba</a:t>
            </a:r>
            <a:endParaRPr sz="1575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1575">
                <a:solidFill>
                  <a:schemeClr val="dk1"/>
                </a:solidFill>
              </a:rPr>
              <a:t>Rua Goiás</a:t>
            </a:r>
            <a:endParaRPr sz="1575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1575">
                <a:solidFill>
                  <a:schemeClr val="dk1"/>
                </a:solidFill>
              </a:rPr>
              <a:t>Rua Rio de Janeiro</a:t>
            </a:r>
            <a:endParaRPr sz="1575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1575">
                <a:solidFill>
                  <a:schemeClr val="dk1"/>
                </a:solidFill>
              </a:rPr>
              <a:t>Rua Sergipe</a:t>
            </a:r>
            <a:endParaRPr sz="1575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1575">
                <a:solidFill>
                  <a:schemeClr val="dk1"/>
                </a:solidFill>
              </a:rPr>
              <a:t>Rua Bahia</a:t>
            </a:r>
            <a:endParaRPr sz="1575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1575">
                <a:solidFill>
                  <a:schemeClr val="dk1"/>
                </a:solidFill>
              </a:rPr>
              <a:t>Rua Curitiba</a:t>
            </a:r>
            <a:endParaRPr sz="1575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1575">
                <a:solidFill>
                  <a:schemeClr val="dk1"/>
                </a:solidFill>
              </a:rPr>
              <a:t>Travessa Piauí</a:t>
            </a:r>
            <a:endParaRPr sz="1575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1575">
                <a:solidFill>
                  <a:schemeClr val="dk1"/>
                </a:solidFill>
              </a:rPr>
              <a:t>Rua Mato Grosso do Sul</a:t>
            </a:r>
            <a:endParaRPr sz="1575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1575">
                <a:solidFill>
                  <a:schemeClr val="dk1"/>
                </a:solidFill>
              </a:rPr>
              <a:t>Travessa Porto Alegre</a:t>
            </a:r>
            <a:endParaRPr sz="1575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1575">
                <a:solidFill>
                  <a:schemeClr val="dk1"/>
                </a:solidFill>
              </a:rPr>
              <a:t>Rua São Paulo</a:t>
            </a:r>
            <a:endParaRPr sz="1575">
              <a:solidFill>
                <a:schemeClr val="dk1"/>
              </a:solidFill>
            </a:endParaRPr>
          </a:p>
        </p:txBody>
      </p:sp>
      <p:pic>
        <p:nvPicPr>
          <p:cNvPr id="324" name="Google Shape;324;g253d52b0fa7_1_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3900" y="1711275"/>
            <a:ext cx="7472104" cy="4841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8"/>
          <p:cNvSpPr txBox="1"/>
          <p:nvPr/>
        </p:nvSpPr>
        <p:spPr>
          <a:xfrm>
            <a:off x="838200" y="3054294"/>
            <a:ext cx="10515600" cy="7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pt-BR"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DÚVIDAS E QUESTIONAMENTOS????</a:t>
            </a:r>
            <a:endParaRPr sz="2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e37f3bd7f6_0_171"/>
          <p:cNvSpPr txBox="1"/>
          <p:nvPr/>
        </p:nvSpPr>
        <p:spPr>
          <a:xfrm>
            <a:off x="920400" y="774675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PERÍMETRO URBANO ATUAL- SEDE</a:t>
            </a:r>
            <a:endParaRPr sz="3122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g1e37f3bd7f6_0_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1926" y="1765071"/>
            <a:ext cx="7568149" cy="490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53d52b0fa7_1_10"/>
          <p:cNvSpPr txBox="1"/>
          <p:nvPr/>
        </p:nvSpPr>
        <p:spPr>
          <a:xfrm>
            <a:off x="920400" y="774675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PERÍMETRO URBANO PROPOSTO- SEDE</a:t>
            </a:r>
            <a:endParaRPr sz="3122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g253d52b0fa7_1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0875" y="1711275"/>
            <a:ext cx="7490244" cy="4841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53d52b0fa7_1_17"/>
          <p:cNvSpPr txBox="1"/>
          <p:nvPr/>
        </p:nvSpPr>
        <p:spPr>
          <a:xfrm>
            <a:off x="920400" y="774675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PERÍMETRO URBANO PROPOSTO- SEDE</a:t>
            </a:r>
            <a:endParaRPr sz="3122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g253d52b0fa7_1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8813" y="1711275"/>
            <a:ext cx="7474380" cy="484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53d52b0fa7_1_191"/>
          <p:cNvSpPr txBox="1"/>
          <p:nvPr/>
        </p:nvSpPr>
        <p:spPr>
          <a:xfrm>
            <a:off x="930500" y="1137750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PERÍMETRO URBANO PROPOSTO</a:t>
            </a:r>
            <a:endParaRPr sz="4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Calibri"/>
              <a:buNone/>
            </a:pPr>
            <a:r>
              <a:rPr lang="pt-B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Distrito de Soledade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g253d52b0fa7_1_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5275" y="2074350"/>
            <a:ext cx="6921438" cy="447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53d52b0fa7_1_198"/>
          <p:cNvSpPr txBox="1"/>
          <p:nvPr/>
        </p:nvSpPr>
        <p:spPr>
          <a:xfrm>
            <a:off x="930500" y="1137750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PERÍMETRO URBANO PROPOSTO</a:t>
            </a:r>
            <a:endParaRPr sz="4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Calibri"/>
              <a:buNone/>
            </a:pPr>
            <a:r>
              <a:rPr lang="pt-B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Distrito de Coxilha Bonita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g253d52b0fa7_1_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8125" y="2166225"/>
            <a:ext cx="6935738" cy="447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53d52b0fa7_1_205"/>
          <p:cNvSpPr txBox="1"/>
          <p:nvPr/>
        </p:nvSpPr>
        <p:spPr>
          <a:xfrm>
            <a:off x="930500" y="1137750"/>
            <a:ext cx="105156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Calibri"/>
              <a:buNone/>
            </a:pPr>
            <a:r>
              <a:rPr lang="pt-BR" sz="4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PERÍMETRO URBANO PROPOSTO</a:t>
            </a:r>
            <a:endParaRPr sz="4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Calibri"/>
              <a:buNone/>
            </a:pPr>
            <a:r>
              <a:rPr lang="pt-BR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Distrito Vila Progresso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g253d52b0fa7_1_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8850" y="2176325"/>
            <a:ext cx="6914310" cy="447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512</Words>
  <Application>Microsoft Office PowerPoint</Application>
  <PresentationFormat>Widescreen</PresentationFormat>
  <Paragraphs>119</Paragraphs>
  <Slides>32</Slides>
  <Notes>32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5" baseType="lpstr">
      <vt:lpstr>Arial</vt:lpstr>
      <vt:lpstr>Calibri</vt:lpstr>
      <vt:lpstr>Tema do Office</vt:lpstr>
      <vt:lpstr>2ª Audiência pública LEI DO SISTEMA VIÁRIO  REVISÃO DO PLANO DIRETOR MUNICIPAL  PERÍMETRO URBANO E USO E OCUPAÇÃO DO SOLO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2ª Audiência pública LEI DO SISTEMA VIÁRIO  REVISÃO DO PLANO DIRETOR MUNICIPAL  PERÍMETRO URBANO E USO E OCUPAÇÃO DO SOLO </dc:title>
  <dc:creator>User</dc:creator>
  <cp:lastModifiedBy>farol14consultoria@gmail.com</cp:lastModifiedBy>
  <cp:revision>1</cp:revision>
  <dcterms:created xsi:type="dcterms:W3CDTF">2021-10-27T11:47:56Z</dcterms:created>
  <dcterms:modified xsi:type="dcterms:W3CDTF">2023-06-21T00:05:48Z</dcterms:modified>
</cp:coreProperties>
</file>